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3060561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DECK · 2026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178980" y="521494"/>
            <a:ext cx="24232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01 · PORTADA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762000" y="221159"/>
            <a:ext cx="172669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CAPÍTULO 01 · PRESENTACIÓN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762000" y="716459"/>
            <a:ext cx="17266920" cy="6347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8000" spc="-450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El contenido </a:t>
            </a:r>
            <a:pPr algn="l" indent="0" marL="0">
              <a:lnSpc>
                <a:spcPct val="92000"/>
              </a:lnSpc>
              <a:buNone/>
            </a:pPr>
            <a:r>
              <a:rPr lang="en-US" sz="18000" i="1" spc="-450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como motor </a:t>
            </a:r>
            <a:pPr algn="l" indent="0" marL="0">
              <a:lnSpc>
                <a:spcPct val="92000"/>
              </a:lnSpc>
              <a:buNone/>
            </a:pPr>
            <a:r>
              <a:rPr lang="en-US" sz="18000" spc="-450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de la marca</a:t>
            </a:r>
            <a:pPr algn="l" indent="0" marL="0">
              <a:lnSpc>
                <a:spcPct val="92000"/>
              </a:lnSpc>
              <a:buNone/>
            </a:pPr>
            <a:r>
              <a:rPr lang="en-US" sz="18000" spc="-450" kern="0" dirty="0">
                <a:solidFill>
                  <a:srgbClr val="C9243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.</a:t>
            </a:r>
            <a:endParaRPr lang="en-US" sz="18000" dirty="0"/>
          </a:p>
        </p:txBody>
      </p:sp>
      <p:sp>
        <p:nvSpPr>
          <p:cNvPr id="8" name="Text 6"/>
          <p:cNvSpPr/>
          <p:nvPr/>
        </p:nvSpPr>
        <p:spPr>
          <a:xfrm>
            <a:off x="762000" y="7482929"/>
            <a:ext cx="7456170" cy="1318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4A4A55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Una plantilla editorial para presentaciones de Leitmotiv Content. Sustituye el título, los datos y la imagen — el sistema hace el resto.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5742890" y="8083004"/>
            <a:ext cx="1783110" cy="7180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70000"/>
              </a:lnSpc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PIPO SERRANO FOUNDER </a:t>
            </a:r>
            <a:pPr algn="r" indent="0" marL="0">
              <a:lnSpc>
                <a:spcPct val="170000"/>
              </a:lnSpc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· MAYO · 2026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762000" y="9663113"/>
            <a:ext cx="397925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 CONTENT · LEITMOTIVCONTENT.COM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127435" y="521494"/>
            <a:ext cx="39625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VOZ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752290" y="521494"/>
            <a:ext cx="2856921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10 · COMPARATIVA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208791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TONO DE VOZ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52625"/>
            <a:ext cx="1648206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Cómo sonamos — 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y cómo no.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4238625"/>
            <a:ext cx="769162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SÍ · HACEMOS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1143000" y="4633913"/>
            <a:ext cx="7691628" cy="115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200" b="1" spc="-7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Editorial </a:t>
            </a:r>
            <a:pPr algn="l" indent="0" marL="0">
              <a:lnSpc>
                <a:spcPct val="105000"/>
              </a:lnSpc>
              <a:buNone/>
            </a:pPr>
            <a:r>
              <a:rPr lang="en-US" sz="4200" i="1" spc="-7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con criterio.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1009650" y="5982593"/>
            <a:ext cx="7677150" cy="2152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Frases con sujeto. Verbos en presente.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Cifras con fuente. Citas con autor.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Una idea por párrafo, sin atajos.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Términos del sector cuando aportan.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9144000" y="3781425"/>
            <a:ext cx="9525" cy="517207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2" name="Text 10"/>
          <p:cNvSpPr/>
          <p:nvPr/>
        </p:nvSpPr>
        <p:spPr>
          <a:xfrm>
            <a:off x="9686925" y="4238625"/>
            <a:ext cx="7681817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 · EVITAMOS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9686925" y="4633913"/>
            <a:ext cx="7681817" cy="115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200" b="1" spc="-7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Marketing </a:t>
            </a:r>
            <a:pPr algn="l" indent="0" marL="0">
              <a:lnSpc>
                <a:spcPct val="105000"/>
              </a:lnSpc>
              <a:buNone/>
            </a:pPr>
            <a:r>
              <a:rPr lang="en-US" sz="4200" i="1" spc="-7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sin propósito.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9553575" y="5982593"/>
            <a:ext cx="7667625" cy="2152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Promesas sin pruebas.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Adjetivos enfáticos sin medida.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Frases largas sin destino.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Jerga corporativa, anglicismos vacíos.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62000" y="9663113"/>
            <a:ext cx="171814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CAPÍTULO 03 · VOZ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020726" y="521494"/>
            <a:ext cx="8230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PROCESO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072345" y="521494"/>
            <a:ext cx="252985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11 · TIMELINE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259080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CÓMO TRABAJAMOS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52625"/>
            <a:ext cx="1648206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Cuatro fases — 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un proceso editorial.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4276725"/>
            <a:ext cx="152400" cy="152400"/>
          </a:xfrm>
          <a:prstGeom prst="ellipse">
            <a:avLst/>
          </a:prstGeom>
          <a:solidFill>
            <a:srgbClr val="C92438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FASE 01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114300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Brief </a:t>
            </a:r>
            <a:pPr algn="l" indent="0" marL="0">
              <a:lnSpc>
                <a:spcPct val="110000"/>
              </a:lnSpc>
              <a:buNone/>
            </a:pPr>
            <a:r>
              <a:rPr lang="en-US" sz="2700" i="1" spc="-32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 inmersión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114300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Lectura del archivo, entrevistas internas y mapa de audiencia. Salimos con el por qué claro.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200650" y="4276725"/>
            <a:ext cx="152400" cy="152400"/>
          </a:xfrm>
          <a:prstGeom prst="ellipse">
            <a:avLst/>
          </a:prstGeom>
          <a:solidFill>
            <a:srgbClr val="FAF9F6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0065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FASE 02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520065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Línea </a:t>
            </a:r>
            <a:pPr algn="l" indent="0" marL="0">
              <a:lnSpc>
                <a:spcPct val="110000"/>
              </a:lnSpc>
              <a:buNone/>
            </a:pPr>
            <a:r>
              <a:rPr lang="en-US" sz="2700" i="1" spc="-32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editorial</a:t>
            </a:r>
            <a:endParaRPr lang="en-US" sz="2700" dirty="0"/>
          </a:p>
        </p:txBody>
      </p:sp>
      <p:sp>
        <p:nvSpPr>
          <p:cNvPr id="15" name="Text 13"/>
          <p:cNvSpPr/>
          <p:nvPr/>
        </p:nvSpPr>
        <p:spPr>
          <a:xfrm>
            <a:off x="520065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Definición de pilares, cadencia y formato. Aprobamos la voz antes de escribir una línea.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9258300" y="4276725"/>
            <a:ext cx="152400" cy="152400"/>
          </a:xfrm>
          <a:prstGeom prst="ellipse">
            <a:avLst/>
          </a:prstGeom>
          <a:solidFill>
            <a:srgbClr val="FAF9F6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25830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FASE 03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925830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Producción</a:t>
            </a:r>
            <a:endParaRPr lang="en-US" sz="2700" dirty="0"/>
          </a:p>
        </p:txBody>
      </p:sp>
      <p:sp>
        <p:nvSpPr>
          <p:cNvPr id="19" name="Text 17"/>
          <p:cNvSpPr/>
          <p:nvPr/>
        </p:nvSpPr>
        <p:spPr>
          <a:xfrm>
            <a:off x="925830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Sprints quincenales con redacción, edición y diseño en paralelo. Una pieza nunca viaja sola.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13315950" y="4276725"/>
            <a:ext cx="152400" cy="152400"/>
          </a:xfrm>
          <a:prstGeom prst="ellipse">
            <a:avLst/>
          </a:prstGeom>
          <a:solidFill>
            <a:srgbClr val="FAF9F6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331595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FASE 04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331595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Iteración </a:t>
            </a:r>
            <a:pPr algn="l" indent="0" marL="0">
              <a:lnSpc>
                <a:spcPct val="110000"/>
              </a:lnSpc>
              <a:buNone/>
            </a:pPr>
            <a:r>
              <a:rPr lang="en-US" sz="2700" i="1" spc="-32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 archivo</a:t>
            </a:r>
            <a:endParaRPr lang="en-US" sz="2700" dirty="0"/>
          </a:p>
        </p:txBody>
      </p:sp>
      <p:sp>
        <p:nvSpPr>
          <p:cNvPr id="23" name="Text 21"/>
          <p:cNvSpPr/>
          <p:nvPr/>
        </p:nvSpPr>
        <p:spPr>
          <a:xfrm>
            <a:off x="1331595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Lectura de datos, ajustes editoriales y consolidación de la biblioteca. Cada capítulo suma.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762000" y="9663113"/>
            <a:ext cx="4078743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SPRINTS QUINCENALES · 2-4 CAPÍTULOS / MES</a:t>
            </a:r>
            <a:endParaRPr lang="en-US" sz="975" dirty="0"/>
          </a:p>
        </p:txBody>
      </p:sp>
      <p:sp>
        <p:nvSpPr>
          <p:cNvPr id="25" name="Text 23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4234071" y="521494"/>
            <a:ext cx="7163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CIERRE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178980" y="521494"/>
            <a:ext cx="24232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12 · GRACIAS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190625"/>
            <a:ext cx="233935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FIN DE SESIÓN</a:t>
            </a:r>
            <a:endParaRPr lang="en-US" sz="1125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59200" y="1143000"/>
            <a:ext cx="685800" cy="6858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2423220"/>
            <a:ext cx="16482060" cy="49452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21000" spc="-5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Gracias — </a:t>
            </a:r>
            <a:pPr algn="l" indent="0" marL="0">
              <a:lnSpc>
                <a:spcPct val="92000"/>
              </a:lnSpc>
              <a:buNone/>
            </a:pPr>
            <a:r>
              <a:rPr lang="en-US" sz="21000" i="1" spc="-525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seguimos.</a:t>
            </a:r>
            <a:endParaRPr lang="en-US" sz="21000" dirty="0"/>
          </a:p>
        </p:txBody>
      </p:sp>
      <p:sp>
        <p:nvSpPr>
          <p:cNvPr id="9" name="Shape 6"/>
          <p:cNvSpPr/>
          <p:nvPr/>
        </p:nvSpPr>
        <p:spPr>
          <a:xfrm>
            <a:off x="1143000" y="7924800"/>
            <a:ext cx="16002000" cy="9525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1143000" y="8277225"/>
            <a:ext cx="5232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HABLEMOS</a:t>
            </a:r>
            <a:endParaRPr lang="en-US" sz="975" dirty="0"/>
          </a:p>
        </p:txBody>
      </p:sp>
      <p:sp>
        <p:nvSpPr>
          <p:cNvPr id="11" name="Text 8"/>
          <p:cNvSpPr/>
          <p:nvPr/>
        </p:nvSpPr>
        <p:spPr>
          <a:xfrm>
            <a:off x="1143000" y="8520113"/>
            <a:ext cx="5232349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pipo</a:t>
            </a:r>
            <a:pPr algn="l" indent="0" marL="0">
              <a:buNone/>
            </a:pPr>
            <a:r>
              <a:rPr lang="en-US" sz="2550" i="1" spc="-25" kern="0" dirty="0">
                <a:solidFill>
                  <a:srgbClr val="FFFFFF">
                    <a:alpha val="6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@</a:t>
            </a:r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leitmotivcontent.com</a:t>
            </a:r>
            <a:endParaRPr lang="en-US" sz="2550" dirty="0"/>
          </a:p>
        </p:txBody>
      </p:sp>
      <p:sp>
        <p:nvSpPr>
          <p:cNvPr id="12" name="Text 9"/>
          <p:cNvSpPr/>
          <p:nvPr/>
        </p:nvSpPr>
        <p:spPr>
          <a:xfrm>
            <a:off x="6603950" y="8277225"/>
            <a:ext cx="52324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LLÁMANOS</a:t>
            </a:r>
            <a:endParaRPr lang="en-US" sz="975" dirty="0"/>
          </a:p>
        </p:txBody>
      </p:sp>
      <p:sp>
        <p:nvSpPr>
          <p:cNvPr id="13" name="Text 10"/>
          <p:cNvSpPr/>
          <p:nvPr/>
        </p:nvSpPr>
        <p:spPr>
          <a:xfrm>
            <a:off x="6603950" y="8520113"/>
            <a:ext cx="5232426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+34 600 </a:t>
            </a:r>
            <a:pPr algn="l" indent="0" marL="0">
              <a:buNone/>
            </a:pPr>
            <a:r>
              <a:rPr lang="en-US" sz="2550" i="1" spc="-25" kern="0" dirty="0">
                <a:solidFill>
                  <a:srgbClr val="FFFFFF">
                    <a:alpha val="6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123 456</a:t>
            </a:r>
            <a:endParaRPr lang="en-US" sz="2550" dirty="0"/>
          </a:p>
        </p:txBody>
      </p:sp>
      <p:sp>
        <p:nvSpPr>
          <p:cNvPr id="14" name="Text 11"/>
          <p:cNvSpPr/>
          <p:nvPr/>
        </p:nvSpPr>
        <p:spPr>
          <a:xfrm>
            <a:off x="12064975" y="8277225"/>
            <a:ext cx="5232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WEB</a:t>
            </a:r>
            <a:endParaRPr lang="en-US" sz="975" dirty="0"/>
          </a:p>
        </p:txBody>
      </p:sp>
      <p:sp>
        <p:nvSpPr>
          <p:cNvPr id="15" name="Text 12"/>
          <p:cNvSpPr/>
          <p:nvPr/>
        </p:nvSpPr>
        <p:spPr>
          <a:xfrm>
            <a:off x="12064975" y="8520113"/>
            <a:ext cx="5232349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leitmotivcontent.com</a:t>
            </a:r>
            <a:endParaRPr lang="en-US" sz="2550" dirty="0"/>
          </a:p>
        </p:txBody>
      </p:sp>
      <p:sp>
        <p:nvSpPr>
          <p:cNvPr id="16" name="Text 13"/>
          <p:cNvSpPr/>
          <p:nvPr/>
        </p:nvSpPr>
        <p:spPr>
          <a:xfrm>
            <a:off x="762000" y="9663113"/>
            <a:ext cx="181473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BARCELONA · MADRID</a:t>
            </a:r>
            <a:endParaRPr lang="en-US" sz="975" dirty="0"/>
          </a:p>
        </p:txBody>
      </p:sp>
      <p:sp>
        <p:nvSpPr>
          <p:cNvPr id="17" name="Text 14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2313816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DECK · 2026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432235" y="521494"/>
            <a:ext cx="3186578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02 · PORTADA · NAVY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2332732"/>
            <a:ext cx="362606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CAPÍTULO 02 · MANIFESTO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2866132"/>
            <a:ext cx="10399395" cy="42442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Cuenta una </a:t>
            </a:r>
            <a:pPr algn="l" indent="0" marL="0">
              <a:lnSpc>
                <a:spcPct val="92000"/>
              </a:lnSpc>
              <a:buNone/>
            </a:pPr>
            <a:r>
              <a:rPr lang="en-US" sz="12000" i="1" spc="-300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historia </a:t>
            </a:r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que importe</a:t>
            </a:r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0465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.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1143000" y="7529438"/>
            <a:ext cx="8633460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FFFFFF">
                    <a:alpha val="70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Cuando el isotipo es protagonista, el navy descansa la mirada y deja que la afirmación respire al máximo tamaño.</a:t>
            </a:r>
            <a:endParaRPr lang="en-US" sz="24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01500" y="2762250"/>
            <a:ext cx="5143500" cy="51435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62000" y="9663113"/>
            <a:ext cx="298446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 CONTENT · BRAND DECK</a:t>
            </a:r>
            <a:endParaRPr lang="en-US" sz="975" dirty="0"/>
          </a:p>
        </p:txBody>
      </p:sp>
      <p:sp>
        <p:nvSpPr>
          <p:cNvPr id="11" name="Text 8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A2A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A1A2A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228600"/>
            <a:ext cx="3002310" cy="319088"/>
          </a:xfrm>
          <a:prstGeom prst="rect">
            <a:avLst/>
          </a:prstGeom>
          <a:solidFill>
            <a:srgbClr val="000000">
              <a:alpha val="5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342900" y="304800"/>
            <a:ext cx="286377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8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IMAGEN ANVERSO · 1920 × 1080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8572500" y="4572000"/>
            <a:ext cx="1143000" cy="11430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8534400" y="4572000"/>
            <a:ext cx="12192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4800" i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img</a:t>
            </a:r>
            <a:endParaRPr lang="en-US" sz="4800" dirty="0"/>
          </a:p>
        </p:txBody>
      </p:sp>
      <p:sp>
        <p:nvSpPr>
          <p:cNvPr id="7" name="Shap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A0A1A">
              <a:alpha val="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10" name="Text 8"/>
          <p:cNvSpPr/>
          <p:nvPr/>
        </p:nvSpPr>
        <p:spPr>
          <a:xfrm>
            <a:off x="12100471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DECK · 2026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4218890" y="521494"/>
            <a:ext cx="3406323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03 · PORTADA · IMAGEN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952500" y="1889820"/>
            <a:ext cx="1687449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REPORTAJE · SUSTITUIR IMAGEN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952500" y="2385120"/>
            <a:ext cx="16874490" cy="529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5000" spc="-37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La imagen </a:t>
            </a:r>
            <a:pPr algn="l" indent="0" marL="0">
              <a:lnSpc>
                <a:spcPct val="92000"/>
              </a:lnSpc>
              <a:buNone/>
            </a:pPr>
            <a:r>
              <a:rPr lang="en-US" sz="15000" i="1" spc="-375" kern="0" dirty="0">
                <a:solidFill>
                  <a:srgbClr val="FFFFFF">
                    <a:alpha val="7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que merece </a:t>
            </a:r>
            <a:pPr algn="l" indent="0" marL="0">
              <a:lnSpc>
                <a:spcPct val="92000"/>
              </a:lnSpc>
              <a:buNone/>
            </a:pPr>
            <a:r>
              <a:rPr lang="en-US" sz="15000" spc="-37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ser portada.</a:t>
            </a:r>
            <a:endParaRPr lang="en-US" sz="15000" dirty="0"/>
          </a:p>
        </p:txBody>
      </p:sp>
      <p:sp>
        <p:nvSpPr>
          <p:cNvPr id="14" name="Text 12"/>
          <p:cNvSpPr/>
          <p:nvPr/>
        </p:nvSpPr>
        <p:spPr>
          <a:xfrm>
            <a:off x="952500" y="8100120"/>
            <a:ext cx="9614535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FFFFFF">
                    <a:alpha val="8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Arrastra una foto sobre el slot detrás de este texto y mantenla a sangre. El degradado inferior asegura legibilidad sin tapar el sujeto.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4698324" y="8313465"/>
            <a:ext cx="2637176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FOTO · SUSTITUIR CRÉDITO © LEITMOTIV CONTENT </a:t>
            </a:r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MAYO · 2026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762000" y="9663113"/>
            <a:ext cx="200791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LEITMOTIVCONTENT.COM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A2A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A1A2A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228600"/>
            <a:ext cx="3992910" cy="319088"/>
          </a:xfrm>
          <a:prstGeom prst="rect">
            <a:avLst/>
          </a:prstGeom>
          <a:solidFill>
            <a:srgbClr val="000000">
              <a:alpha val="5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342900" y="304800"/>
            <a:ext cx="3884097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8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VÍDEO DE PORTADA · 16:9 · POSTER FRAME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8572500" y="4572000"/>
            <a:ext cx="1143000" cy="11430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8534400" y="4572000"/>
            <a:ext cx="12192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4800" i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▶</a:t>
            </a:r>
            <a:endParaRPr lang="en-US" sz="4800" dirty="0"/>
          </a:p>
        </p:txBody>
      </p:sp>
      <p:sp>
        <p:nvSpPr>
          <p:cNvPr id="7" name="Shap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A0A1A">
              <a:alpha val="6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10" name="Text 8"/>
          <p:cNvSpPr/>
          <p:nvPr/>
        </p:nvSpPr>
        <p:spPr>
          <a:xfrm>
            <a:off x="12207180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REEL · 2026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4325600" y="521494"/>
            <a:ext cx="3296412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04 · PORTADA · VÍDEO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952500" y="1143000"/>
            <a:ext cx="349661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REEL · REPRODUCIR 0:24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15308535" y="1143000"/>
            <a:ext cx="21031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8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00:24 · 4K · 24 FPS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952500" y="4061520"/>
            <a:ext cx="1524000" cy="1524000"/>
          </a:xfrm>
          <a:prstGeom prst="ellipse">
            <a:avLst/>
          </a:prstGeom>
          <a:solidFill>
            <a:srgbClr val="FFFFFF">
              <a:alpha val="12000"/>
            </a:srgbClr>
          </a:solidFill>
          <a:ln w="9525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933700" y="2880494"/>
            <a:ext cx="9782544" cy="2842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Una historia </a:t>
            </a:r>
            <a:pPr algn="l" indent="0" marL="0">
              <a:lnSpc>
                <a:spcPct val="92000"/>
              </a:lnSpc>
              <a:buNone/>
            </a:pPr>
            <a:r>
              <a:rPr lang="en-US" sz="12000" i="1" spc="-300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en movimiento.</a:t>
            </a:r>
            <a:endParaRPr lang="en-US" sz="12000" dirty="0"/>
          </a:p>
        </p:txBody>
      </p:sp>
      <p:sp>
        <p:nvSpPr>
          <p:cNvPr id="16" name="Text 14"/>
          <p:cNvSpPr/>
          <p:nvPr/>
        </p:nvSpPr>
        <p:spPr>
          <a:xfrm>
            <a:off x="2933700" y="5913165"/>
            <a:ext cx="8829675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FFFFFF">
                    <a:alpha val="80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Sustituye el poster y el vídeo embebido. La marca de play invita al click sin tapar el plano.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952500" y="8786813"/>
            <a:ext cx="339781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56" kern="0" dirty="0">
                <a:solidFill>
                  <a:srgbClr val="FFFFFF">
                    <a:alpha val="6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▮▮▮▮▮▮▮▮▯▯▯▯▯▯▯▯▯▯▯▯ 00:09 / 00:24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15018990" y="8313465"/>
            <a:ext cx="231651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DIR. SUSTITUIR NOMBRE DOP. SUSTITUIR NOMBRE </a:t>
            </a:r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MAYO · 2026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762000" y="9663113"/>
            <a:ext cx="249078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LEITMOTIVCONTENT.COM/REEL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2953926" y="521494"/>
            <a:ext cx="92965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CAPÍTULO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112180" y="521494"/>
            <a:ext cx="3516234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05 · INICIO DE SECCIÓN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3943350"/>
            <a:ext cx="3139440" cy="2438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0" i="1" spc="-840" kern="0" dirty="0">
                <a:solidFill>
                  <a:srgbClr val="C9243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03</a:t>
            </a:r>
            <a:endParaRPr lang="en-US" sz="21000" dirty="0"/>
          </a:p>
        </p:txBody>
      </p:sp>
      <p:sp>
        <p:nvSpPr>
          <p:cNvPr id="7" name="Text 5"/>
          <p:cNvSpPr/>
          <p:nvPr/>
        </p:nvSpPr>
        <p:spPr>
          <a:xfrm>
            <a:off x="4953000" y="3445222"/>
            <a:ext cx="2978559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SECCIÓN · 03 DE 06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4953000" y="3864322"/>
            <a:ext cx="12557760" cy="24916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0500" spc="-26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Voz </a:t>
            </a:r>
            <a:pPr algn="l" indent="0" marL="0">
              <a:lnSpc>
                <a:spcPct val="92000"/>
              </a:lnSpc>
              <a:buNone/>
            </a:pPr>
            <a:r>
              <a:rPr lang="en-US" sz="10500" i="1" spc="-262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de marca.</a:t>
            </a:r>
            <a:endParaRPr lang="en-US" sz="10500" dirty="0"/>
          </a:p>
        </p:txBody>
      </p:sp>
      <p:sp>
        <p:nvSpPr>
          <p:cNvPr id="9" name="Shape 7"/>
          <p:cNvSpPr/>
          <p:nvPr/>
        </p:nvSpPr>
        <p:spPr>
          <a:xfrm>
            <a:off x="4953000" y="6765578"/>
            <a:ext cx="1143000" cy="19050"/>
          </a:xfrm>
          <a:prstGeom prst="rect">
            <a:avLst/>
          </a:prstGeom>
          <a:solidFill>
            <a:srgbClr val="F04655"/>
          </a:solidFill>
          <a:ln/>
        </p:spPr>
      </p:sp>
      <p:sp>
        <p:nvSpPr>
          <p:cNvPr id="10" name="Text 8"/>
          <p:cNvSpPr/>
          <p:nvPr/>
        </p:nvSpPr>
        <p:spPr>
          <a:xfrm>
            <a:off x="6477000" y="6660803"/>
            <a:ext cx="4238244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70" kern="0" dirty="0">
                <a:solidFill>
                  <a:srgbClr val="FFFFFF">
                    <a:alpha val="6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CÓMO ESCRIBIMOS · CÓMO SONAMOS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62000" y="9663113"/>
            <a:ext cx="397925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TRES PILARES · EDITORIAL, TONO, CADENCIA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340780" y="521494"/>
            <a:ext cx="7163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ÍNDICE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285690" y="521494"/>
            <a:ext cx="23165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06 · AGENDA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145926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ÍNDICE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90725"/>
            <a:ext cx="3728085" cy="1866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Lo que vamos a contar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4124325"/>
            <a:ext cx="3335655" cy="7085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Seis capítulos. 24 minutos. Q&amp;A al final.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5524500" y="2560290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0" name="Text 8"/>
          <p:cNvSpPr/>
          <p:nvPr/>
        </p:nvSpPr>
        <p:spPr>
          <a:xfrm>
            <a:off x="5524500" y="2090738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781800" y="1790700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Manifiesto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por qué Leitmotiv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15925800" y="2100263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pág. 04</a:t>
            </a:r>
            <a:endParaRPr lang="en-US" sz="975" dirty="0"/>
          </a:p>
        </p:txBody>
      </p:sp>
      <p:sp>
        <p:nvSpPr>
          <p:cNvPr id="13" name="Shape 11"/>
          <p:cNvSpPr/>
          <p:nvPr/>
        </p:nvSpPr>
        <p:spPr>
          <a:xfrm>
            <a:off x="5524500" y="3606105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4" name="Text 12"/>
          <p:cNvSpPr/>
          <p:nvPr/>
        </p:nvSpPr>
        <p:spPr>
          <a:xfrm>
            <a:off x="5524500" y="3136553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781800" y="2836515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Audiencia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a quién hablamos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15925800" y="3146078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pág. 09</a:t>
            </a:r>
            <a:endParaRPr lang="en-US" sz="975" dirty="0"/>
          </a:p>
        </p:txBody>
      </p:sp>
      <p:sp>
        <p:nvSpPr>
          <p:cNvPr id="17" name="Shape 15"/>
          <p:cNvSpPr/>
          <p:nvPr/>
        </p:nvSpPr>
        <p:spPr>
          <a:xfrm>
            <a:off x="5524500" y="4651921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8" name="Text 16"/>
          <p:cNvSpPr/>
          <p:nvPr/>
        </p:nvSpPr>
        <p:spPr>
          <a:xfrm>
            <a:off x="5524500" y="4182368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781800" y="3882330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Voz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cómo sonamos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15925800" y="4191893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pág. 14</a:t>
            </a:r>
            <a:endParaRPr lang="en-US" sz="975" dirty="0"/>
          </a:p>
        </p:txBody>
      </p:sp>
      <p:sp>
        <p:nvSpPr>
          <p:cNvPr id="21" name="Shape 19"/>
          <p:cNvSpPr/>
          <p:nvPr/>
        </p:nvSpPr>
        <p:spPr>
          <a:xfrm>
            <a:off x="5524500" y="5697736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22" name="Text 20"/>
          <p:cNvSpPr/>
          <p:nvPr/>
        </p:nvSpPr>
        <p:spPr>
          <a:xfrm>
            <a:off x="5524500" y="5228183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781800" y="4928146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Formatos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cómo se publica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5925800" y="5237708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pág. 22</a:t>
            </a:r>
            <a:endParaRPr lang="en-US" sz="975" dirty="0"/>
          </a:p>
        </p:txBody>
      </p:sp>
      <p:sp>
        <p:nvSpPr>
          <p:cNvPr id="25" name="Shape 23"/>
          <p:cNvSpPr/>
          <p:nvPr/>
        </p:nvSpPr>
        <p:spPr>
          <a:xfrm>
            <a:off x="5524500" y="6743551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26" name="Text 24"/>
          <p:cNvSpPr/>
          <p:nvPr/>
        </p:nvSpPr>
        <p:spPr>
          <a:xfrm>
            <a:off x="5524500" y="6273998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781800" y="5973961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Casos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qué hemos hecho</a:t>
            </a:r>
            <a:endParaRPr lang="en-US" sz="3600" dirty="0"/>
          </a:p>
        </p:txBody>
      </p:sp>
      <p:sp>
        <p:nvSpPr>
          <p:cNvPr id="28" name="Text 26"/>
          <p:cNvSpPr/>
          <p:nvPr/>
        </p:nvSpPr>
        <p:spPr>
          <a:xfrm>
            <a:off x="15925800" y="6283523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pág. 30</a:t>
            </a:r>
            <a:endParaRPr lang="en-US" sz="975" dirty="0"/>
          </a:p>
        </p:txBody>
      </p:sp>
      <p:sp>
        <p:nvSpPr>
          <p:cNvPr id="29" name="Text 27"/>
          <p:cNvSpPr/>
          <p:nvPr/>
        </p:nvSpPr>
        <p:spPr>
          <a:xfrm>
            <a:off x="5524500" y="7319814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781800" y="7019776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Próximos pasos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cómo seguimos</a:t>
            </a:r>
            <a:endParaRPr lang="en-US" sz="3600" dirty="0"/>
          </a:p>
        </p:txBody>
      </p:sp>
      <p:sp>
        <p:nvSpPr>
          <p:cNvPr id="31" name="Text 29"/>
          <p:cNvSpPr/>
          <p:nvPr/>
        </p:nvSpPr>
        <p:spPr>
          <a:xfrm>
            <a:off x="15925800" y="7329339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pág. 38</a:t>
            </a:r>
            <a:endParaRPr lang="en-US" sz="975" dirty="0"/>
          </a:p>
        </p:txBody>
      </p:sp>
      <p:sp>
        <p:nvSpPr>
          <p:cNvPr id="32" name="Text 30"/>
          <p:cNvSpPr/>
          <p:nvPr/>
        </p:nvSpPr>
        <p:spPr>
          <a:xfrm>
            <a:off x="762000" y="9663113"/>
            <a:ext cx="220109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SESIÓN Q1 · 24 MINUTOS</a:t>
            </a:r>
            <a:endParaRPr lang="en-US" sz="975" dirty="0"/>
          </a:p>
        </p:txBody>
      </p:sp>
      <p:sp>
        <p:nvSpPr>
          <p:cNvPr id="33" name="Text 31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767471" y="521494"/>
            <a:ext cx="5029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IDEA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499035" y="521494"/>
            <a:ext cx="21031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07 · CITA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524000" y="2432149"/>
            <a:ext cx="14716125" cy="464641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8100" i="1" spc="-97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Una marca no se cuenta a la vez — se repite con propósito, hasta que se reconoce sola.</a:t>
            </a:r>
            <a:endParaRPr lang="en-US" sz="8100" dirty="0"/>
          </a:p>
        </p:txBody>
      </p:sp>
      <p:sp>
        <p:nvSpPr>
          <p:cNvPr id="7" name="Text 5"/>
          <p:cNvSpPr/>
          <p:nvPr/>
        </p:nvSpPr>
        <p:spPr>
          <a:xfrm>
            <a:off x="2209800" y="7650063"/>
            <a:ext cx="2960547" cy="2428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b="1" spc="264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PIPO SERRANO </a:t>
            </a:r>
            <a:pPr algn="l" indent="0" marL="0">
              <a:buNone/>
            </a:pPr>
            <a:r>
              <a:rPr lang="en-US" sz="1200" spc="264" kern="0" dirty="0">
                <a:solidFill>
                  <a:srgbClr val="4A4A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· FUNDADOR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62000" y="9663113"/>
            <a:ext cx="210450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MANIFIESTO · 03 DE 12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2527235" y="521494"/>
            <a:ext cx="12497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CAPÍTULO 02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005545" y="521494"/>
            <a:ext cx="362606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08 · CONTENIDO + IMAGEN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24000"/>
            <a:ext cx="863346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AUDIENCIA · 02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2247900"/>
            <a:ext cx="863346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 quién 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 hablamos.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3810000"/>
            <a:ext cx="1143000" cy="19050"/>
          </a:xfrm>
          <a:prstGeom prst="rect">
            <a:avLst/>
          </a:prstGeom>
          <a:solidFill>
            <a:srgbClr val="C92438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4171950"/>
            <a:ext cx="7456170" cy="10752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Trabajamos con </a:t>
            </a:r>
            <a:pPr algn="l" indent="0" marL="0">
              <a:lnSpc>
                <a:spcPct val="165000"/>
              </a:lnSpc>
              <a:buNone/>
            </a:pPr>
            <a:r>
              <a:rPr lang="en-US" sz="1650" b="1" dirty="0">
                <a:solidFill>
                  <a:srgbClr val="11112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medios, marcas y editoriales </a:t>
            </a:r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que entienden el contenido como un activo a largo plazo, no como un canal más en el plan de medios.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1143000" y="5380583"/>
            <a:ext cx="7456170" cy="10752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Nuestra audiencia primaria son responsables de marca, contenido y comunicación con presupuesto editorial propio y voluntad de construir biblioteca, no campañas.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1143000" y="6589216"/>
            <a:ext cx="7456170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unidad mínima nunca es un post: es </a:t>
            </a:r>
            <a:pPr algn="l" indent="0" marL="0">
              <a:lnSpc>
                <a:spcPct val="165000"/>
              </a:lnSpc>
              <a:buNone/>
            </a:pPr>
            <a:r>
              <a:rPr lang="en-US" sz="1650" b="1" dirty="0">
                <a:solidFill>
                  <a:srgbClr val="11112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 capítulo</a:t>
            </a:r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10287000" y="1524000"/>
            <a:ext cx="7239000" cy="7034213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13" name="Shape 11"/>
          <p:cNvSpPr/>
          <p:nvPr/>
        </p:nvSpPr>
        <p:spPr>
          <a:xfrm>
            <a:off x="10515600" y="1752600"/>
            <a:ext cx="3200400" cy="319088"/>
          </a:xfrm>
          <a:prstGeom prst="rect">
            <a:avLst/>
          </a:prstGeom>
          <a:solidFill>
            <a:srgbClr val="FFFFFF">
              <a:alpha val="85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0629900" y="1828800"/>
            <a:ext cx="306781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111122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IMAGEN 1200 × 1500 · SUSTITUIR</a:t>
            </a:r>
            <a:endParaRPr lang="en-US" sz="975" dirty="0"/>
          </a:p>
        </p:txBody>
      </p:sp>
      <p:sp>
        <p:nvSpPr>
          <p:cNvPr id="15" name="Shape 13"/>
          <p:cNvSpPr/>
          <p:nvPr/>
        </p:nvSpPr>
        <p:spPr>
          <a:xfrm>
            <a:off x="13335000" y="4469606"/>
            <a:ext cx="1143000" cy="1143000"/>
          </a:xfrm>
          <a:prstGeom prst="ellipse">
            <a:avLst/>
          </a:prstGeom>
          <a:solidFill>
            <a:srgbClr val="111122">
              <a:alpha val="8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13296900" y="4469606"/>
            <a:ext cx="12192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4800" i="1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img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10287000" y="8786813"/>
            <a:ext cx="288497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FIG. 02 · EQUIPO EN REDACCIÓN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16463516" y="8786813"/>
            <a:ext cx="113868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LEITMOTIV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762000" y="9663113"/>
            <a:ext cx="2297683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CAPÍTULO 02 · AUDIENCIA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3914090" y="521494"/>
            <a:ext cx="12497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CIFRAS 2025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392400" y="521494"/>
            <a:ext cx="22098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09 · DATOS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3755601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RESULTADOS · AÑO CERRADO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90725"/>
            <a:ext cx="16482060" cy="156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spc="-108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Tres números que </a:t>
            </a:r>
            <a:pPr algn="l" indent="0" marL="0">
              <a:lnSpc>
                <a:spcPct val="100000"/>
              </a:lnSpc>
              <a:buNone/>
            </a:pPr>
            <a:r>
              <a:rPr lang="en-US" sz="6000" i="1" spc="-108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importan.</a:t>
            </a:r>
            <a:endParaRPr lang="en-US" sz="6000" dirty="0"/>
          </a:p>
        </p:txBody>
      </p:sp>
      <p:sp>
        <p:nvSpPr>
          <p:cNvPr id="8" name="Shape 6"/>
          <p:cNvSpPr/>
          <p:nvPr/>
        </p:nvSpPr>
        <p:spPr>
          <a:xfrm>
            <a:off x="1143000" y="7679978"/>
            <a:ext cx="16002000" cy="9525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1143000" y="4276725"/>
            <a:ext cx="16002000" cy="9525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467475" y="4286250"/>
            <a:ext cx="9525" cy="3393728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524000" y="4857750"/>
            <a:ext cx="4699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CAPÍTULOS PUBLICADOS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524000" y="5195888"/>
            <a:ext cx="4699349" cy="148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000" spc="-36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142 </a:t>
            </a:r>
            <a:pPr algn="l" indent="0" marL="0">
              <a:lnSpc>
                <a:spcPct val="95000"/>
              </a:lnSpc>
              <a:buNone/>
            </a:pPr>
            <a:r>
              <a:rPr lang="en-US" sz="3600" spc="-360" kern="0" dirty="0">
                <a:solidFill>
                  <a:srgbClr val="FFFFFF">
                    <a:alpha val="6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</a:t>
            </a:r>
            <a:endParaRPr lang="en-US" sz="12000" dirty="0"/>
          </a:p>
        </p:txBody>
      </p:sp>
      <p:sp>
        <p:nvSpPr>
          <p:cNvPr id="13" name="Text 11"/>
          <p:cNvSpPr/>
          <p:nvPr/>
        </p:nvSpPr>
        <p:spPr>
          <a:xfrm>
            <a:off x="1524000" y="6815138"/>
            <a:ext cx="4699349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FFFFFF">
                    <a:alpha val="7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lo largo de 2025, en 7 colecciones editoriales activas.</a:t>
            </a:r>
            <a:endParaRPr lang="en-US" sz="1650" dirty="0"/>
          </a:p>
        </p:txBody>
      </p:sp>
      <p:sp>
        <p:nvSpPr>
          <p:cNvPr id="14" name="Shape 12"/>
          <p:cNvSpPr/>
          <p:nvPr/>
        </p:nvSpPr>
        <p:spPr>
          <a:xfrm>
            <a:off x="11801475" y="4286250"/>
            <a:ext cx="9525" cy="3393728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0" y="4857750"/>
            <a:ext cx="4699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LECTURA MEDIA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6858000" y="5195888"/>
            <a:ext cx="4699349" cy="148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000" spc="-36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06:</a:t>
            </a:r>
            <a:pPr algn="l" indent="0" marL="0">
              <a:lnSpc>
                <a:spcPct val="95000"/>
              </a:lnSpc>
              <a:buNone/>
            </a:pPr>
            <a:r>
              <a:rPr lang="en-US" sz="12000" i="1" spc="-360" kern="0" dirty="0">
                <a:solidFill>
                  <a:srgbClr val="F0465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34</a:t>
            </a:r>
            <a:endParaRPr lang="en-US" sz="12000" dirty="0"/>
          </a:p>
        </p:txBody>
      </p:sp>
      <p:sp>
        <p:nvSpPr>
          <p:cNvPr id="17" name="Text 15"/>
          <p:cNvSpPr/>
          <p:nvPr/>
        </p:nvSpPr>
        <p:spPr>
          <a:xfrm>
            <a:off x="6858000" y="6815138"/>
            <a:ext cx="4699349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FFFFFF">
                    <a:alpha val="7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minutos por sesión — 4× la media del sector editorial.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12192000" y="4857750"/>
            <a:ext cx="470916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RETORNO EDITORIAL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12192000" y="5195888"/>
            <a:ext cx="4709160" cy="148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000" spc="-36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3,2 </a:t>
            </a:r>
            <a:pPr algn="l" indent="0" marL="0">
              <a:lnSpc>
                <a:spcPct val="95000"/>
              </a:lnSpc>
              <a:buNone/>
            </a:pPr>
            <a:r>
              <a:rPr lang="en-US" sz="3600" spc="-360" kern="0" dirty="0">
                <a:solidFill>
                  <a:srgbClr val="FFFFFF">
                    <a:alpha val="6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x</a:t>
            </a:r>
            <a:endParaRPr lang="en-US" sz="12000" dirty="0"/>
          </a:p>
        </p:txBody>
      </p:sp>
      <p:sp>
        <p:nvSpPr>
          <p:cNvPr id="20" name="Text 18"/>
          <p:cNvSpPr/>
          <p:nvPr/>
        </p:nvSpPr>
        <p:spPr>
          <a:xfrm>
            <a:off x="12192000" y="6815138"/>
            <a:ext cx="4709160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FFFFFF">
                    <a:alpha val="7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de tráfico orgánico recurrente vs. inversión inicial.</a:t>
            </a:r>
            <a:endParaRPr lang="en-US" sz="1650" dirty="0"/>
          </a:p>
        </p:txBody>
      </p:sp>
      <p:sp>
        <p:nvSpPr>
          <p:cNvPr id="21" name="Text 19"/>
          <p:cNvSpPr/>
          <p:nvPr/>
        </p:nvSpPr>
        <p:spPr>
          <a:xfrm>
            <a:off x="762000" y="9663113"/>
            <a:ext cx="358138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FUENTE · ANALYTICS INTERNO · Q4 2025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2026-05-07T15:47:10Z</dcterms:created>
  <dcterms:modified xsi:type="dcterms:W3CDTF">2026-05-07T15:47:10Z</dcterms:modified>
</cp:coreProperties>
</file>